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2.xml" ContentType="application/vnd.openxmlformats-officedocument.them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notesSlides/notesSlide1.xml" ContentType="application/vnd.openxmlformats-officedocument.presentationml.notesSlide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notesSlides/notesSlide2.xml" ContentType="application/vnd.openxmlformats-officedocument.presentationml.notesSlid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5"/>
  </p:notesMasterIdLst>
  <p:sldIdLst>
    <p:sldId id="256" r:id="rId2"/>
    <p:sldId id="257" r:id="rId3"/>
    <p:sldId id="260" r:id="rId4"/>
    <p:sldId id="258" r:id="rId5"/>
    <p:sldId id="267" r:id="rId6"/>
    <p:sldId id="262" r:id="rId7"/>
    <p:sldId id="268" r:id="rId8"/>
    <p:sldId id="269" r:id="rId9"/>
    <p:sldId id="263" r:id="rId10"/>
    <p:sldId id="265" r:id="rId11"/>
    <p:sldId id="266" r:id="rId12"/>
    <p:sldId id="261" r:id="rId13"/>
    <p:sldId id="25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25" autoAdjust="0"/>
    <p:restoredTop sz="94628" autoAdjust="0"/>
  </p:normalViewPr>
  <p:slideViewPr>
    <p:cSldViewPr>
      <p:cViewPr varScale="1">
        <p:scale>
          <a:sx n="88" d="100"/>
          <a:sy n="88" d="100"/>
        </p:scale>
        <p:origin x="-1223" y="-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D2D415-DAFC-493F-A1C7-D3A6A29739E9}" type="datetimeFigureOut">
              <a:rPr lang="ru-RU" smtClean="0"/>
              <a:t>31.10.2011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A0638-35D1-4152-AAC2-9629E45775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201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A0638-35D1-4152-AAC2-9629E45775B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728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A0638-35D1-4152-AAC2-9629E45775B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035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2C81B73B-4209-4D6D-92B3-C6662CC7D885}" type="datetime1">
              <a:rPr lang="ru-RU" smtClean="0"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ru-RU" smtClean="0"/>
              <a:t>http://OBRNAN.RU - Образовательная сеть Нанайского муниципального района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07068CA4-4FEC-40EB-90AE-D36C0E5939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072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90A6549-4D80-4A7A-B726-263856BB1926}" type="datetime1">
              <a:rPr lang="ru-RU" smtClean="0"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ru-RU" smtClean="0"/>
              <a:t>http://OBRNAN.RU - Образовательная сеть Нанайского муниципального района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07068CA4-4FEC-40EB-90AE-D36C0E5939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26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907E002-D969-4D3C-8797-E511CA98ED27}" type="datetime1">
              <a:rPr lang="ru-RU" smtClean="0"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ru-RU" smtClean="0"/>
              <a:t>http://OBRNAN.RU - Образовательная сеть Нанайского муниципального района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07068CA4-4FEC-40EB-90AE-D36C0E5939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662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82A21630-64B5-43E4-8253-56DC5AAAB1DE}" type="datetime1">
              <a:rPr lang="ru-RU" smtClean="0"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ru-RU" smtClean="0"/>
              <a:t>http://OBRNAN.RU - Образовательная сеть Нанайского муниципального района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07068CA4-4FEC-40EB-90AE-D36C0E5939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55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CEC226D-94E7-4D65-B7C1-8132C4646BEC}" type="datetime1">
              <a:rPr lang="ru-RU" smtClean="0"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ru-RU" smtClean="0"/>
              <a:t>http://OBRNAN.RU - Образовательная сеть Нанайского муниципального района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07068CA4-4FEC-40EB-90AE-D36C0E5939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724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5A804406-84D2-4A9A-B631-D672EA5D5239}" type="datetime1">
              <a:rPr lang="ru-RU" smtClean="0"/>
              <a:t>31.10.2011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ru-RU" smtClean="0"/>
              <a:t>http://OBRNAN.RU - Образовательная сеть Нанайского муниципального района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07068CA4-4FEC-40EB-90AE-D36C0E5939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1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D160A270-88BE-4682-BC8E-E9FC395886A6}" type="datetime1">
              <a:rPr lang="ru-RU" smtClean="0"/>
              <a:t>31.10.2011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ru-RU" smtClean="0"/>
              <a:t>http://OBRNAN.RU - Образовательная сеть Нанайского муниципального района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07068CA4-4FEC-40EB-90AE-D36C0E5939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270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8750F79-3C2C-4CC2-AC78-9B856B438AA3}" type="datetime1">
              <a:rPr lang="ru-RU" smtClean="0"/>
              <a:t>31.10.2011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ru-RU" smtClean="0"/>
              <a:t>http://OBRNAN.RU - Образовательная сеть Нанайского муниципального района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07068CA4-4FEC-40EB-90AE-D36C0E5939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448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DC49F17D-0C45-48F8-A337-42473F2A150D}" type="datetime1">
              <a:rPr lang="ru-RU" smtClean="0"/>
              <a:t>31.10.2011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ru-RU" smtClean="0"/>
              <a:t>http://OBRNAN.RU - Образовательная сеть Нанайского муниципального района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07068CA4-4FEC-40EB-90AE-D36C0E5939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419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A398C74D-F201-444F-8127-2CD6A982611F}" type="datetime1">
              <a:rPr lang="ru-RU" smtClean="0"/>
              <a:t>31.10.2011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ru-RU" smtClean="0"/>
              <a:t>http://OBRNAN.RU - Образовательная сеть Нанайского муниципального района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07068CA4-4FEC-40EB-90AE-D36C0E5939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234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5FD8753C-C942-408E-82C8-2276C7643322}" type="datetime1">
              <a:rPr lang="ru-RU" smtClean="0"/>
              <a:t>31.10.2011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ru-RU" smtClean="0"/>
              <a:t>http://OBRNAN.RU - Образовательная сеть Нанайского муниципального района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07068CA4-4FEC-40EB-90AE-D36C0E5939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58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69601-93EE-4EE9-85B7-0D32C9118B5B}" type="datetime1">
              <a:rPr lang="ru-RU" smtClean="0"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http://OBRNAN.RU - Образовательная сеть Нанайского муниципального района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68CA4-4FEC-40EB-90AE-D36C0E5939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789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obrnan.ru/" TargetMode="External"/><Relationship Id="rId3" Type="http://schemas.openxmlformats.org/officeDocument/2006/relationships/tags" Target="../tags/tag66.xml"/><Relationship Id="rId7" Type="http://schemas.openxmlformats.org/officeDocument/2006/relationships/image" Target="../media/image2.png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6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19.xml"/><Relationship Id="rId7" Type="http://schemas.openxmlformats.org/officeDocument/2006/relationships/image" Target="../media/image11.png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21.xml"/><Relationship Id="rId4" Type="http://schemas.openxmlformats.org/officeDocument/2006/relationships/tags" Target="../tags/tag1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24.xml"/><Relationship Id="rId7" Type="http://schemas.openxmlformats.org/officeDocument/2006/relationships/image" Target="../media/image12.png"/><Relationship Id="rId2" Type="http://schemas.openxmlformats.org/officeDocument/2006/relationships/tags" Target="../tags/tag123.xml"/><Relationship Id="rId1" Type="http://schemas.openxmlformats.org/officeDocument/2006/relationships/tags" Target="../tags/tag12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26.xml"/><Relationship Id="rId4" Type="http://schemas.openxmlformats.org/officeDocument/2006/relationships/tags" Target="../tags/tag12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134.xml"/><Relationship Id="rId13" Type="http://schemas.openxmlformats.org/officeDocument/2006/relationships/image" Target="../media/image14.png"/><Relationship Id="rId3" Type="http://schemas.openxmlformats.org/officeDocument/2006/relationships/tags" Target="../tags/tag129.xml"/><Relationship Id="rId7" Type="http://schemas.openxmlformats.org/officeDocument/2006/relationships/tags" Target="../tags/tag133.xml"/><Relationship Id="rId12" Type="http://schemas.openxmlformats.org/officeDocument/2006/relationships/image" Target="../media/image13.gif"/><Relationship Id="rId2" Type="http://schemas.openxmlformats.org/officeDocument/2006/relationships/tags" Target="../tags/tag128.xml"/><Relationship Id="rId16" Type="http://schemas.openxmlformats.org/officeDocument/2006/relationships/image" Target="../media/image17.png"/><Relationship Id="rId1" Type="http://schemas.openxmlformats.org/officeDocument/2006/relationships/tags" Target="../tags/tag127.xml"/><Relationship Id="rId6" Type="http://schemas.openxmlformats.org/officeDocument/2006/relationships/tags" Target="../tags/tag132.xml"/><Relationship Id="rId11" Type="http://schemas.openxmlformats.org/officeDocument/2006/relationships/hyperlink" Target="mailto:mail@obrnan.ru" TargetMode="External"/><Relationship Id="rId5" Type="http://schemas.openxmlformats.org/officeDocument/2006/relationships/tags" Target="../tags/tag131.xml"/><Relationship Id="rId15" Type="http://schemas.openxmlformats.org/officeDocument/2006/relationships/image" Target="../media/image16.png"/><Relationship Id="rId10" Type="http://schemas.openxmlformats.org/officeDocument/2006/relationships/slideLayout" Target="../slideLayouts/slideLayout7.xml"/><Relationship Id="rId4" Type="http://schemas.openxmlformats.org/officeDocument/2006/relationships/tags" Target="../tags/tag130.xml"/><Relationship Id="rId9" Type="http://schemas.openxmlformats.org/officeDocument/2006/relationships/tags" Target="../tags/tag135.xml"/><Relationship Id="rId1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" Type="http://schemas.openxmlformats.org/officeDocument/2006/relationships/tags" Target="../tags/tag136.xml"/><Relationship Id="rId6" Type="http://schemas.openxmlformats.org/officeDocument/2006/relationships/hyperlink" Target="mailto:support@obrnan.ru" TargetMode="Externa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3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tags" Target="../tags/tag70.xml"/><Relationship Id="rId7" Type="http://schemas.openxmlformats.org/officeDocument/2006/relationships/tags" Target="../tags/tag74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Relationship Id="rId9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7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81.xml"/><Relationship Id="rId7" Type="http://schemas.openxmlformats.org/officeDocument/2006/relationships/slideLayout" Target="../slideLayouts/slideLayout7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6" Type="http://schemas.openxmlformats.org/officeDocument/2006/relationships/tags" Target="../tags/tag84.xml"/><Relationship Id="rId5" Type="http://schemas.openxmlformats.org/officeDocument/2006/relationships/tags" Target="../tags/tag83.xml"/><Relationship Id="rId4" Type="http://schemas.openxmlformats.org/officeDocument/2006/relationships/tags" Target="../tags/tag8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tags" Target="../tags/tag87.xml"/><Relationship Id="rId7" Type="http://schemas.openxmlformats.org/officeDocument/2006/relationships/tags" Target="../tags/tag91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6" Type="http://schemas.openxmlformats.org/officeDocument/2006/relationships/tags" Target="../tags/tag90.xml"/><Relationship Id="rId5" Type="http://schemas.openxmlformats.org/officeDocument/2006/relationships/tags" Target="../tags/tag89.xml"/><Relationship Id="rId4" Type="http://schemas.openxmlformats.org/officeDocument/2006/relationships/tags" Target="../tags/tag88.xml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94.xml"/><Relationship Id="rId7" Type="http://schemas.openxmlformats.org/officeDocument/2006/relationships/image" Target="../media/image6.png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96.xml"/><Relationship Id="rId4" Type="http://schemas.openxmlformats.org/officeDocument/2006/relationships/tags" Target="../tags/tag9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99.xml"/><Relationship Id="rId7" Type="http://schemas.openxmlformats.org/officeDocument/2006/relationships/slideLayout" Target="../slideLayouts/slideLayout7.xml"/><Relationship Id="rId2" Type="http://schemas.openxmlformats.org/officeDocument/2006/relationships/tags" Target="../tags/tag98.xml"/><Relationship Id="rId1" Type="http://schemas.openxmlformats.org/officeDocument/2006/relationships/tags" Target="../tags/tag97.xml"/><Relationship Id="rId6" Type="http://schemas.openxmlformats.org/officeDocument/2006/relationships/tags" Target="../tags/tag102.xml"/><Relationship Id="rId5" Type="http://schemas.openxmlformats.org/officeDocument/2006/relationships/tags" Target="../tags/tag101.xml"/><Relationship Id="rId4" Type="http://schemas.openxmlformats.org/officeDocument/2006/relationships/tags" Target="../tags/tag10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105.xml"/><Relationship Id="rId7" Type="http://schemas.openxmlformats.org/officeDocument/2006/relationships/slideLayout" Target="../slideLayouts/slideLayout7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6" Type="http://schemas.openxmlformats.org/officeDocument/2006/relationships/tags" Target="../tags/tag108.xml"/><Relationship Id="rId5" Type="http://schemas.openxmlformats.org/officeDocument/2006/relationships/tags" Target="../tags/tag107.xml"/><Relationship Id="rId4" Type="http://schemas.openxmlformats.org/officeDocument/2006/relationships/tags" Target="../tags/tag10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16.xml"/><Relationship Id="rId3" Type="http://schemas.openxmlformats.org/officeDocument/2006/relationships/tags" Target="../tags/tag111.xml"/><Relationship Id="rId7" Type="http://schemas.openxmlformats.org/officeDocument/2006/relationships/tags" Target="../tags/tag115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6" Type="http://schemas.openxmlformats.org/officeDocument/2006/relationships/tags" Target="../tags/tag114.xml"/><Relationship Id="rId11" Type="http://schemas.openxmlformats.org/officeDocument/2006/relationships/image" Target="../media/image10.png"/><Relationship Id="rId5" Type="http://schemas.openxmlformats.org/officeDocument/2006/relationships/tags" Target="../tags/tag113.xml"/><Relationship Id="rId10" Type="http://schemas.openxmlformats.org/officeDocument/2006/relationships/image" Target="../media/image9.png"/><Relationship Id="rId4" Type="http://schemas.openxmlformats.org/officeDocument/2006/relationships/tags" Target="../tags/tag112.xml"/><Relationship Id="rId9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\Desktop\111.PN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124744"/>
            <a:ext cx="3722398" cy="546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>
            <p:custDataLst>
              <p:tags r:id="rId3"/>
            </p:custDataLst>
          </p:nvPr>
        </p:nvSpPr>
        <p:spPr>
          <a:xfrm>
            <a:off x="107504" y="1124744"/>
            <a:ext cx="5112568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Новый адрес нашего образовательного портала </a:t>
            </a:r>
            <a:r>
              <a:rPr lang="en-US" sz="2000" b="1" dirty="0" smtClean="0">
                <a:hlinkClick r:id="rId8"/>
              </a:rPr>
              <a:t>http://obrnan.ru</a:t>
            </a:r>
            <a:endParaRPr lang="ru-RU" sz="2000" b="1" dirty="0" smtClean="0"/>
          </a:p>
          <a:p>
            <a:endParaRPr lang="en-US" sz="2000" b="1" dirty="0" smtClean="0"/>
          </a:p>
          <a:p>
            <a:r>
              <a:rPr lang="ru-RU" sz="1600" b="1" dirty="0" smtClean="0"/>
              <a:t>Причины переезда: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/>
              <a:t>Требования </a:t>
            </a:r>
            <a:r>
              <a:rPr lang="ru-RU" sz="1600" dirty="0"/>
              <a:t>М</a:t>
            </a:r>
            <a:r>
              <a:rPr lang="ru-RU" sz="1600" dirty="0" smtClean="0"/>
              <a:t>инистерства </a:t>
            </a:r>
            <a:r>
              <a:rPr lang="ru-RU" sz="1600" dirty="0" smtClean="0"/>
              <a:t>образования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/>
              <a:t>Смена системы управления контентом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/>
              <a:t>Поисковая оптимизация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1600" dirty="0"/>
          </a:p>
          <a:p>
            <a:r>
              <a:rPr lang="ru-RU" sz="1600" b="1" dirty="0" smtClean="0"/>
              <a:t>Как будет осуществляться переход: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/>
              <a:t>Администраторы </a:t>
            </a:r>
            <a:r>
              <a:rPr lang="ru-RU" sz="1600" dirty="0" smtClean="0"/>
              <a:t>должны зарегистрироваться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/>
              <a:t>Произойдет перенос материалов </a:t>
            </a:r>
            <a:r>
              <a:rPr lang="ru-RU" sz="1600" dirty="0" smtClean="0"/>
              <a:t>со </a:t>
            </a:r>
            <a:r>
              <a:rPr lang="ru-RU" sz="1600" dirty="0" smtClean="0"/>
              <a:t>старого </a:t>
            </a:r>
            <a:r>
              <a:rPr lang="ru-RU" sz="1600" dirty="0" smtClean="0"/>
              <a:t>сайта (в </a:t>
            </a:r>
            <a:r>
              <a:rPr lang="ru-RU" sz="1600" dirty="0" smtClean="0"/>
              <a:t>полуавтоматическом режиме)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/>
              <a:t>Удаление материалов старого сайта с размещением ссылки на новый адрес</a:t>
            </a:r>
            <a:endParaRPr lang="ru-RU" sz="2000" b="1" dirty="0"/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/>
              <a:t>Администраторы сайтов вручную добавляют и назначают права пользователям их сайтов. </a:t>
            </a:r>
          </a:p>
          <a:p>
            <a:endParaRPr lang="ru-RU" sz="1600" dirty="0" smtClean="0"/>
          </a:p>
          <a:p>
            <a:r>
              <a:rPr lang="ru-RU" sz="1600" dirty="0" smtClean="0"/>
              <a:t>Участники команды информатизации проводят обучение по использованию  системы в своём образовательном учреждении. Команда информатизации должна быть расширена.</a:t>
            </a:r>
          </a:p>
        </p:txBody>
      </p:sp>
      <p:sp>
        <p:nvSpPr>
          <p:cNvPr id="7" name="TextBox 6"/>
          <p:cNvSpPr txBox="1"/>
          <p:nvPr>
            <p:custDataLst>
              <p:tags r:id="rId4"/>
            </p:custDataLst>
          </p:nvPr>
        </p:nvSpPr>
        <p:spPr>
          <a:xfrm>
            <a:off x="6930381" y="271914"/>
            <a:ext cx="2012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МЫ ПЕРЕЕХАЛИ!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14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ru-RU" smtClean="0"/>
              <a:t>http://OBRNAN.RU - Образовательная сеть Нанайского муниципального района</a:t>
            </a:r>
            <a:endParaRPr lang="ru-RU"/>
          </a:p>
        </p:txBody>
      </p:sp>
      <p:sp>
        <p:nvSpPr>
          <p:cNvPr id="3" name="TextBox 2"/>
          <p:cNvSpPr txBox="1"/>
          <p:nvPr>
            <p:custDataLst>
              <p:tags r:id="rId3"/>
            </p:custDataLst>
          </p:nvPr>
        </p:nvSpPr>
        <p:spPr>
          <a:xfrm>
            <a:off x="3708142" y="260648"/>
            <a:ext cx="5305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Управление сайтами. Визуальное оформление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Users\Admin\Desktop\2123121231.PN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02993"/>
            <a:ext cx="2016224" cy="565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>
            <p:custDataLst>
              <p:tags r:id="rId5"/>
            </p:custDataLst>
          </p:nvPr>
        </p:nvSpPr>
        <p:spPr>
          <a:xfrm>
            <a:off x="2123728" y="1139718"/>
            <a:ext cx="688945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Виджеты</a:t>
            </a:r>
            <a:endParaRPr lang="ru-RU" b="1" dirty="0" smtClean="0"/>
          </a:p>
          <a:p>
            <a:r>
              <a:rPr lang="ru-RU" sz="1600" dirty="0" smtClean="0"/>
              <a:t>В том же меню настраиваются отображаемые на сайте </a:t>
            </a:r>
            <a:r>
              <a:rPr lang="ru-RU" sz="1600" b="1" dirty="0" err="1" smtClean="0"/>
              <a:t>виджеты</a:t>
            </a:r>
            <a:r>
              <a:rPr lang="ru-RU" sz="1600" dirty="0" smtClean="0"/>
              <a:t> – специальные блоки, содержащие как статичную, так и динамическую информацию с Вашего сайта. В центральной части отображены доступные </a:t>
            </a:r>
            <a:r>
              <a:rPr lang="ru-RU" sz="1600" dirty="0" err="1" smtClean="0"/>
              <a:t>виджеты</a:t>
            </a:r>
            <a:r>
              <a:rPr lang="ru-RU" sz="1600" dirty="0" smtClean="0"/>
              <a:t>, справа – области, где их можно расположить. Подробнее об областях на примере шаблона </a:t>
            </a:r>
            <a:r>
              <a:rPr lang="en-US" sz="1600" dirty="0" smtClean="0"/>
              <a:t>Constructor</a:t>
            </a:r>
            <a:r>
              <a:rPr lang="ru-RU" sz="1600" dirty="0" smtClean="0"/>
              <a:t>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600" dirty="0" smtClean="0"/>
              <a:t>Sidebar</a:t>
            </a:r>
            <a:r>
              <a:rPr lang="ru-RU" sz="1600" dirty="0" smtClean="0"/>
              <a:t> – боковая колонка</a:t>
            </a:r>
            <a:r>
              <a:rPr lang="en-US" sz="1600" dirty="0" smtClean="0"/>
              <a:t> </a:t>
            </a:r>
            <a:r>
              <a:rPr lang="ru-RU" sz="1600" dirty="0" smtClean="0"/>
              <a:t>для </a:t>
            </a:r>
            <a:r>
              <a:rPr lang="ru-RU" sz="1600" dirty="0" err="1" smtClean="0"/>
              <a:t>виджетов</a:t>
            </a:r>
            <a:r>
              <a:rPr lang="ru-RU" sz="1600" dirty="0" smtClean="0"/>
              <a:t>, располагается справа или слева от </a:t>
            </a:r>
            <a:r>
              <a:rPr lang="ru-RU" sz="1600" dirty="0" smtClean="0"/>
              <a:t>контента.</a:t>
            </a:r>
            <a:endParaRPr lang="ru-RU" sz="16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sz="1600" dirty="0" err="1" smtClean="0"/>
              <a:t>TopMenu</a:t>
            </a:r>
            <a:r>
              <a:rPr lang="ru-RU" sz="1600" dirty="0" smtClean="0"/>
              <a:t> – область для расположения в верхнем меню сайта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600" dirty="0" err="1" smtClean="0"/>
              <a:t>InPosts</a:t>
            </a:r>
            <a:r>
              <a:rPr lang="en-US" sz="1600" dirty="0" smtClean="0"/>
              <a:t> </a:t>
            </a:r>
            <a:r>
              <a:rPr lang="ru-RU" sz="1600" dirty="0" smtClean="0"/>
              <a:t>– для отображения </a:t>
            </a:r>
            <a:r>
              <a:rPr lang="ru-RU" sz="1600" dirty="0" err="1" smtClean="0"/>
              <a:t>виджета</a:t>
            </a:r>
            <a:r>
              <a:rPr lang="ru-RU" sz="1600" dirty="0" smtClean="0"/>
              <a:t> в теле записи или страницы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600" dirty="0" smtClean="0"/>
              <a:t>After N Post </a:t>
            </a:r>
            <a:r>
              <a:rPr lang="ru-RU" sz="1600" dirty="0" smtClean="0"/>
              <a:t>– для отображения </a:t>
            </a:r>
            <a:r>
              <a:rPr lang="ru-RU" sz="1600" dirty="0" err="1" smtClean="0"/>
              <a:t>виджета</a:t>
            </a:r>
            <a:r>
              <a:rPr lang="ru-RU" sz="1600" dirty="0" smtClean="0"/>
              <a:t> в конце записи или страницы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600" dirty="0" err="1" smtClean="0"/>
              <a:t>Extrabar</a:t>
            </a:r>
            <a:r>
              <a:rPr lang="en-US" sz="1600" dirty="0" smtClean="0"/>
              <a:t> – </a:t>
            </a:r>
            <a:r>
              <a:rPr lang="ru-RU" sz="1600" dirty="0" smtClean="0"/>
              <a:t>боковая </a:t>
            </a:r>
            <a:r>
              <a:rPr lang="ru-RU" sz="1600" dirty="0" smtClean="0"/>
              <a:t>колонка (</a:t>
            </a:r>
            <a:r>
              <a:rPr lang="ru-RU" sz="1600" dirty="0" smtClean="0"/>
              <a:t>маленькая) в случае активации в теме соответствующего макета.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600" dirty="0" smtClean="0"/>
              <a:t>Footer – </a:t>
            </a:r>
            <a:r>
              <a:rPr lang="ru-RU" sz="1600" dirty="0" smtClean="0"/>
              <a:t>«Подвал» сайта</a:t>
            </a:r>
          </a:p>
          <a:p>
            <a:endParaRPr lang="ru-RU" sz="1600" dirty="0" smtClean="0"/>
          </a:p>
          <a:p>
            <a:r>
              <a:rPr lang="ru-RU" sz="1600" dirty="0" smtClean="0"/>
              <a:t>Вариации </a:t>
            </a:r>
            <a:r>
              <a:rPr lang="en-US" sz="1600" dirty="0" smtClean="0"/>
              <a:t>Categories, Posts, Pages </a:t>
            </a:r>
            <a:r>
              <a:rPr lang="ru-RU" sz="1600" dirty="0" smtClean="0"/>
              <a:t>относятся к представлению сайта соответственно по категориям, записям и страницам.</a:t>
            </a:r>
            <a:endParaRPr lang="ru-RU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925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ru-RU" smtClean="0"/>
              <a:t>http://OBRNAN.RU - Образовательная сеть Нанайского муниципального района</a:t>
            </a:r>
            <a:endParaRPr lang="ru-RU"/>
          </a:p>
        </p:txBody>
      </p:sp>
      <p:sp>
        <p:nvSpPr>
          <p:cNvPr id="3" name="TextBox 2"/>
          <p:cNvSpPr txBox="1"/>
          <p:nvPr>
            <p:custDataLst>
              <p:tags r:id="rId3"/>
            </p:custDataLst>
          </p:nvPr>
        </p:nvSpPr>
        <p:spPr>
          <a:xfrm>
            <a:off x="3708142" y="260648"/>
            <a:ext cx="5305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Управление сайтами. Визуальное оформление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4098" name="Picture 2" descr="C:\Users\Admin\Desktop\1321231321.PN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24744"/>
            <a:ext cx="4049242" cy="5172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>
            <p:custDataLst>
              <p:tags r:id="rId5"/>
            </p:custDataLst>
          </p:nvPr>
        </p:nvSpPr>
        <p:spPr>
          <a:xfrm>
            <a:off x="4211960" y="1124744"/>
            <a:ext cx="480122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Меню</a:t>
            </a:r>
          </a:p>
          <a:p>
            <a:r>
              <a:rPr lang="ru-RU" sz="1600" dirty="0" smtClean="0"/>
              <a:t>По умолчанию в верхнем меню отображаются созданные страницы. Это можно изменить, зайдя в пункт «Меню» раздела «Внешний вид». Для правильного функционирования верхнего меню в теме </a:t>
            </a:r>
            <a:r>
              <a:rPr lang="en-US" sz="1600" dirty="0" smtClean="0"/>
              <a:t>Constructor </a:t>
            </a:r>
            <a:r>
              <a:rPr lang="ru-RU" sz="1600" dirty="0" smtClean="0"/>
              <a:t>его необходимо назвать «</a:t>
            </a:r>
            <a:r>
              <a:rPr lang="en-US" sz="1600" dirty="0" smtClean="0"/>
              <a:t>Header Menu</a:t>
            </a:r>
            <a:r>
              <a:rPr lang="ru-RU" sz="1600" dirty="0" smtClean="0"/>
              <a:t>» и выбрать его в блоке «Области темы» в «Меню в шапке сайта».</a:t>
            </a:r>
          </a:p>
          <a:p>
            <a:r>
              <a:rPr lang="ru-RU" sz="1600" dirty="0" smtClean="0"/>
              <a:t>Под блоком «Области темы» располагаются ссылки на страницы и рубрики сайта, которые нужно выбрать и добавить в нужное меню. После добавления пункты меню можно перемещать с помощью мыши. Не забудьте сохранить изменения.</a:t>
            </a:r>
          </a:p>
          <a:p>
            <a:r>
              <a:rPr lang="ru-RU" sz="1600" dirty="0" smtClean="0"/>
              <a:t>Здесь же можно создать дополнительные меню, которые будут отображаться с помощью </a:t>
            </a:r>
            <a:r>
              <a:rPr lang="ru-RU" sz="1600" dirty="0" err="1" smtClean="0"/>
              <a:t>виджета</a:t>
            </a:r>
            <a:r>
              <a:rPr lang="ru-RU" sz="1600" dirty="0" smtClean="0"/>
              <a:t> «Произвольное меню».</a:t>
            </a:r>
          </a:p>
          <a:p>
            <a:r>
              <a:rPr lang="ru-RU" sz="1600" dirty="0" smtClean="0"/>
              <a:t>Количество меню ограничено только здравым смыслом. Помните, для отображения рубрик есть </a:t>
            </a:r>
            <a:r>
              <a:rPr lang="ru-RU" sz="1600" dirty="0" err="1" smtClean="0"/>
              <a:t>виджет</a:t>
            </a:r>
            <a:r>
              <a:rPr lang="ru-RU" sz="1600" dirty="0" smtClean="0"/>
              <a:t> «Рубрики», а для страниц «Страницы» этого будет вполне достаточно для простой навигации.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119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ru-RU" smtClean="0"/>
              <a:t>http://OBRNAN.RU - Образовательная сеть Нанайского муниципального района</a:t>
            </a:r>
            <a:endParaRPr lang="ru-RU"/>
          </a:p>
        </p:txBody>
      </p:sp>
      <p:sp>
        <p:nvSpPr>
          <p:cNvPr id="3" name="TextBox 2"/>
          <p:cNvSpPr txBox="1"/>
          <p:nvPr>
            <p:custDataLst>
              <p:tags r:id="rId3"/>
            </p:custDataLst>
          </p:nvPr>
        </p:nvSpPr>
        <p:spPr>
          <a:xfrm>
            <a:off x="6660232" y="260648"/>
            <a:ext cx="23721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Корпоративная сеть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219187" y="1556792"/>
            <a:ext cx="87452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Для команды информатизации каждого образовательного учреждения будут созданы почтовые ящики вида </a:t>
            </a:r>
            <a:r>
              <a:rPr lang="en-US" sz="1600" dirty="0" smtClean="0">
                <a:hlinkClick r:id="rId11"/>
              </a:rPr>
              <a:t>mail@obrnan.ru</a:t>
            </a:r>
            <a:r>
              <a:rPr lang="ru-RU" sz="1600" dirty="0" smtClean="0"/>
              <a:t> – это </a:t>
            </a:r>
            <a:r>
              <a:rPr lang="ru-RU" sz="1600" dirty="0" smtClean="0"/>
              <a:t>необходимо для централизованной обработки корреспонденции, защиты от спама и последующего расширения функционала системы. </a:t>
            </a:r>
          </a:p>
          <a:p>
            <a:r>
              <a:rPr lang="ru-RU" sz="1600" dirty="0" smtClean="0"/>
              <a:t>Также эти ящики будут использоваться для административных целей, на них будут отправляться информационные письма, запросы и прочая деловая корреспонденция образовательной системы.</a:t>
            </a:r>
          </a:p>
          <a:p>
            <a:r>
              <a:rPr lang="ru-RU" sz="1600" dirty="0" smtClean="0"/>
              <a:t>Почтовый сервис предоставляет корпорация </a:t>
            </a:r>
            <a:r>
              <a:rPr lang="en-US" sz="1600" dirty="0" smtClean="0"/>
              <a:t>Google</a:t>
            </a:r>
            <a:r>
              <a:rPr lang="ru-RU" sz="1600" dirty="0" smtClean="0"/>
              <a:t> и каждому пользователю будет доступно 25Гб для хранения почтовых отправлений. Помимо этого будут доступны такие службы </a:t>
            </a:r>
            <a:r>
              <a:rPr lang="en-US" sz="1600" dirty="0" smtClean="0"/>
              <a:t>Google</a:t>
            </a:r>
            <a:r>
              <a:rPr lang="ru-RU" sz="1600" dirty="0" smtClean="0"/>
              <a:t> как: </a:t>
            </a:r>
            <a:r>
              <a:rPr lang="en-US" sz="1600" b="1" dirty="0" smtClean="0"/>
              <a:t>Talk</a:t>
            </a:r>
            <a:r>
              <a:rPr lang="ru-RU" sz="1600" dirty="0" smtClean="0"/>
              <a:t> – агент обмена быстрыми сообщениями, </a:t>
            </a:r>
            <a:r>
              <a:rPr lang="ru-RU" sz="1600" b="1" dirty="0" smtClean="0"/>
              <a:t>Документы</a:t>
            </a:r>
            <a:r>
              <a:rPr lang="ru-RU" sz="1600" dirty="0" smtClean="0"/>
              <a:t> – создание и редактирование документов прямо в браузере, возможно использование офлайн версии, </a:t>
            </a:r>
            <a:r>
              <a:rPr lang="ru-RU" sz="1600" b="1" dirty="0" smtClean="0"/>
              <a:t>Календарь</a:t>
            </a:r>
            <a:r>
              <a:rPr lang="ru-RU" sz="1600" dirty="0" smtClean="0"/>
              <a:t> – гибкий инструмент для планирования рабочего времени, Контакты, Сайты и Видео. Список со временем будет расширен.</a:t>
            </a:r>
          </a:p>
          <a:p>
            <a:r>
              <a:rPr lang="ru-RU" sz="1600" dirty="0" smtClean="0"/>
              <a:t>В случае внедрения инновационных методик дистанционного обучения школам будет предоставлен доступ к записям </a:t>
            </a:r>
            <a:r>
              <a:rPr lang="en-US" sz="1600" dirty="0" smtClean="0"/>
              <a:t>DNS</a:t>
            </a:r>
            <a:r>
              <a:rPr lang="ru-RU" sz="1600" dirty="0" smtClean="0"/>
              <a:t> </a:t>
            </a:r>
            <a:r>
              <a:rPr lang="ru-RU" sz="1600" dirty="0" smtClean="0"/>
              <a:t>их доменных имён для интеграции с нужными им службами сети интернет.</a:t>
            </a:r>
          </a:p>
        </p:txBody>
      </p:sp>
      <p:pic>
        <p:nvPicPr>
          <p:cNvPr id="1026" name="Picture 2" descr="C:\Users\Admin\Downloads\apps_logo_sm.gif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77" y="1258103"/>
            <a:ext cx="11620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Admin\Desktop\talk.PNG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3631" y="1256893"/>
            <a:ext cx="316116" cy="284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Admin\Desktop\calendar.PNG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79" y="1254437"/>
            <a:ext cx="286960" cy="286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Admin\Desktop\docs.PNG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04" y="1254437"/>
            <a:ext cx="251090" cy="286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C:\Users\Admin\Desktop\mail.PNG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630" y="1258103"/>
            <a:ext cx="37147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8485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251520" y="6356350"/>
            <a:ext cx="8770830" cy="365125"/>
          </a:xfrm>
        </p:spPr>
        <p:txBody>
          <a:bodyPr/>
          <a:lstStyle/>
          <a:p>
            <a:r>
              <a:rPr lang="ru-RU" sz="1800" dirty="0" smtClean="0">
                <a:solidFill>
                  <a:srgbClr val="FF0000"/>
                </a:solidFill>
              </a:rPr>
              <a:t>http</a:t>
            </a:r>
            <a:r>
              <a:rPr lang="ru-RU" sz="1800" dirty="0" smtClean="0">
                <a:solidFill>
                  <a:srgbClr val="FF0000"/>
                </a:solidFill>
              </a:rPr>
              <a:t>://</a:t>
            </a:r>
            <a:r>
              <a:rPr lang="en-US" sz="1800" dirty="0" smtClean="0">
                <a:solidFill>
                  <a:srgbClr val="FF0000"/>
                </a:solidFill>
              </a:rPr>
              <a:t>obrnan.ru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smtClean="0">
                <a:solidFill>
                  <a:srgbClr val="FF0000"/>
                </a:solidFill>
              </a:rPr>
              <a:t>- Образовательная сеть Нанайского муниципального района</a:t>
            </a: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>
            <p:custDataLst>
              <p:tags r:id="rId3"/>
            </p:custDataLst>
          </p:nvPr>
        </p:nvSpPr>
        <p:spPr>
          <a:xfrm>
            <a:off x="107504" y="1124744"/>
            <a:ext cx="891484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Куда </a:t>
            </a:r>
            <a:r>
              <a:rPr lang="ru-RU" sz="1600" b="1" dirty="0"/>
              <a:t>обращаться в случае возникновения проблем с работой сайта</a:t>
            </a:r>
            <a:r>
              <a:rPr lang="ru-RU" sz="1600" b="1" dirty="0" smtClean="0"/>
              <a:t>.</a:t>
            </a:r>
          </a:p>
          <a:p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>По вопросам работы сайта можно обратиться: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/>
              <a:t>Посредством личного сообщения на сайте – для этого нужно зайти в профиль </a:t>
            </a:r>
            <a:r>
              <a:rPr lang="ru-RU" sz="1600" dirty="0" smtClean="0"/>
              <a:t>пользователя (</a:t>
            </a:r>
            <a:r>
              <a:rPr lang="ru-RU" sz="1600" dirty="0" smtClean="0"/>
              <a:t>или кликнуть на </a:t>
            </a:r>
            <a:r>
              <a:rPr lang="ru-RU" sz="1600" dirty="0" err="1" smtClean="0"/>
              <a:t>аватар</a:t>
            </a:r>
            <a:r>
              <a:rPr lang="ru-RU" sz="1600" dirty="0" smtClean="0"/>
              <a:t>) и нажать ссылку «личное сообщение».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/>
              <a:t>Посредством онлайн чата – в правом </a:t>
            </a:r>
            <a:r>
              <a:rPr lang="ru-RU" sz="1600" dirty="0" err="1" smtClean="0"/>
              <a:t>сайдбаре</a:t>
            </a:r>
            <a:r>
              <a:rPr lang="ru-RU" sz="1600" dirty="0" smtClean="0"/>
              <a:t> сети есть блок «Есть вопрос</a:t>
            </a:r>
            <a:r>
              <a:rPr lang="ru-RU" sz="1600" dirty="0" smtClean="0"/>
              <a:t>?», </a:t>
            </a:r>
            <a:r>
              <a:rPr lang="ru-RU" sz="1600" dirty="0" smtClean="0"/>
              <a:t>нужно нажать ссылку онлайн консультант и дождаться, пока специалист тех. </a:t>
            </a:r>
            <a:r>
              <a:rPr lang="ru-RU" sz="1600" dirty="0" smtClean="0"/>
              <a:t>поддержки </a:t>
            </a:r>
            <a:r>
              <a:rPr lang="ru-RU" sz="1600" dirty="0" smtClean="0"/>
              <a:t>присоединится к чату.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/>
              <a:t>Отправить электронное письмо на адрес </a:t>
            </a:r>
            <a:r>
              <a:rPr lang="en-US" sz="1600" dirty="0" smtClean="0">
                <a:hlinkClick r:id="rId6"/>
              </a:rPr>
              <a:t>support@obrnan.ru</a:t>
            </a:r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/>
              <a:t>Не стесняйтесь задать вопрос, если что-то вызывает у Вас сомнения – лучше спросить, чем исправлять неправильно сделанное.</a:t>
            </a:r>
            <a:endParaRPr lang="en-US" sz="1600" dirty="0" smtClean="0"/>
          </a:p>
        </p:txBody>
      </p:sp>
      <p:sp>
        <p:nvSpPr>
          <p:cNvPr id="4" name="Прямоугольник 3"/>
          <p:cNvSpPr/>
          <p:nvPr>
            <p:custDataLst>
              <p:tags r:id="rId4"/>
            </p:custDataLst>
          </p:nvPr>
        </p:nvSpPr>
        <p:spPr>
          <a:xfrm>
            <a:off x="6444208" y="260648"/>
            <a:ext cx="25781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Проблемы, решения.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913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ru-RU" dirty="0" smtClean="0"/>
              <a:t>http://OBRNAN.RU - Образовательная сеть Нанайского муниципального района</a:t>
            </a:r>
            <a:endParaRPr lang="ru-RU" dirty="0"/>
          </a:p>
        </p:txBody>
      </p:sp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4499992" y="297623"/>
            <a:ext cx="44423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Для чего нужна образовательная сеть?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179512" y="1196752"/>
            <a:ext cx="876278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b="1" dirty="0" smtClean="0"/>
              <a:t>Целевая аудитория портала.</a:t>
            </a:r>
          </a:p>
          <a:p>
            <a:pPr fontAlgn="base"/>
            <a:r>
              <a:rPr lang="ru-RU" sz="1600" dirty="0" smtClean="0"/>
              <a:t>Сеть создана для повышения эффективности взаимодействия педагогов, учеников и родителей. Все категории пользователей имеют возможность публикации материалов и участия в обсуждениях.</a:t>
            </a:r>
          </a:p>
        </p:txBody>
      </p:sp>
      <p:pic>
        <p:nvPicPr>
          <p:cNvPr id="6" name="Picture 3" descr="C:\Users\Admin\Downloads\inet4-1.jp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829" y="2374429"/>
            <a:ext cx="1846659" cy="1846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>
            <p:custDataLst>
              <p:tags r:id="rId6"/>
            </p:custDataLst>
          </p:nvPr>
        </p:nvSpPr>
        <p:spPr>
          <a:xfrm>
            <a:off x="179512" y="2374428"/>
            <a:ext cx="684076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b="1" dirty="0"/>
              <a:t>Возможности пользователей сети.</a:t>
            </a:r>
          </a:p>
          <a:p>
            <a:pPr fontAlgn="base"/>
            <a:r>
              <a:rPr lang="ru-RU" sz="1600" dirty="0"/>
              <a:t>Личный </a:t>
            </a:r>
            <a:r>
              <a:rPr lang="ru-RU" sz="1600" dirty="0" smtClean="0"/>
              <a:t>профиль. </a:t>
            </a:r>
            <a:r>
              <a:rPr lang="ru-RU" sz="1600" dirty="0"/>
              <a:t>Друзья</a:t>
            </a:r>
            <a:r>
              <a:rPr lang="ru-RU" sz="1600" dirty="0" smtClean="0"/>
              <a:t>. Обмен </a:t>
            </a:r>
            <a:r>
              <a:rPr lang="ru-RU" sz="1600" dirty="0"/>
              <a:t>личными </a:t>
            </a:r>
            <a:r>
              <a:rPr lang="ru-RU" sz="1600" dirty="0" smtClean="0"/>
              <a:t>сообщениями. Вступление</a:t>
            </a:r>
            <a:r>
              <a:rPr lang="ru-RU" sz="1600" dirty="0"/>
              <a:t>, создание и управление группами</a:t>
            </a:r>
            <a:r>
              <a:rPr lang="ru-RU" sz="1600" dirty="0" smtClean="0"/>
              <a:t>. Наполнение сайтов. Участие </a:t>
            </a:r>
            <a:r>
              <a:rPr lang="ru-RU" sz="1600" dirty="0"/>
              <a:t>в </a:t>
            </a:r>
            <a:r>
              <a:rPr lang="ru-RU" sz="1600" dirty="0" smtClean="0"/>
              <a:t>обсуждениях. Подписка </a:t>
            </a:r>
            <a:r>
              <a:rPr lang="ru-RU" sz="1600" dirty="0"/>
              <a:t>на обновления</a:t>
            </a:r>
            <a:r>
              <a:rPr lang="ru-RU" sz="1600" dirty="0" smtClean="0"/>
              <a:t>.</a:t>
            </a:r>
          </a:p>
          <a:p>
            <a:pPr fontAlgn="base"/>
            <a:r>
              <a:rPr lang="ru-RU" sz="1600" dirty="0" smtClean="0"/>
              <a:t>Не существует каких-либо функциональных ограничений для разных ролей пользователей, каждый участник имеет возможность затребовать нужную функцию или предложить её реализацию.</a:t>
            </a:r>
            <a:endParaRPr lang="ru-RU" sz="1600" dirty="0"/>
          </a:p>
        </p:txBody>
      </p:sp>
      <p:sp>
        <p:nvSpPr>
          <p:cNvPr id="7" name="TextBox 6"/>
          <p:cNvSpPr txBox="1"/>
          <p:nvPr>
            <p:custDataLst>
              <p:tags r:id="rId7"/>
            </p:custDataLst>
          </p:nvPr>
        </p:nvSpPr>
        <p:spPr>
          <a:xfrm>
            <a:off x="171737" y="4365104"/>
            <a:ext cx="876278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Сайты образовательной сети.</a:t>
            </a:r>
          </a:p>
          <a:p>
            <a:r>
              <a:rPr lang="ru-RU" sz="1600" dirty="0"/>
              <a:t>Помимо сайтов образовательных учреждений возможно размещение личных сайтов педагогов и ученических сообществ. Основанием для выделения отдельного сайта может служить любая творческая деятельность, выходящая за рамки конкретного учреждения и не вписывающаяся в сетевое представление. </a:t>
            </a:r>
            <a:endParaRPr lang="ru-RU" sz="1600" dirty="0" smtClean="0"/>
          </a:p>
          <a:p>
            <a:r>
              <a:rPr lang="ru-RU" sz="1600" dirty="0" smtClean="0"/>
              <a:t>Заявки на создание сайтов будут обрабатываться вручную. Пока что…</a:t>
            </a:r>
            <a:endParaRPr lang="ru-RU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792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683568" y="6597352"/>
            <a:ext cx="6768752" cy="124123"/>
          </a:xfrm>
        </p:spPr>
        <p:txBody>
          <a:bodyPr/>
          <a:lstStyle/>
          <a:p>
            <a:r>
              <a:rPr lang="ru-RU" dirty="0" smtClean="0"/>
              <a:t>http://OBRNAN.RU - Образовательная сеть Нанайского муниципального района</a:t>
            </a:r>
            <a:endParaRPr lang="ru-RU" dirty="0"/>
          </a:p>
        </p:txBody>
      </p:sp>
      <p:sp>
        <p:nvSpPr>
          <p:cNvPr id="3" name="TextBox 2"/>
          <p:cNvSpPr txBox="1"/>
          <p:nvPr>
            <p:custDataLst>
              <p:tags r:id="rId3"/>
            </p:custDataLst>
          </p:nvPr>
        </p:nvSpPr>
        <p:spPr>
          <a:xfrm>
            <a:off x="179511" y="1124744"/>
            <a:ext cx="876717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Роли пользователей и доступ к материалам.</a:t>
            </a:r>
          </a:p>
          <a:p>
            <a:r>
              <a:rPr lang="ru-RU" b="1" dirty="0" smtClean="0"/>
              <a:t>Группы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b="1" dirty="0" smtClean="0"/>
              <a:t>Участник</a:t>
            </a:r>
            <a:r>
              <a:rPr lang="ru-RU" sz="1600" dirty="0" smtClean="0"/>
              <a:t> – имеет право на просмотр группы и добавление материалов в форуме и других расширениях </a:t>
            </a:r>
            <a:r>
              <a:rPr lang="ru-RU" sz="1600" dirty="0" smtClean="0"/>
              <a:t>группы</a:t>
            </a:r>
            <a:r>
              <a:rPr lang="ru-RU" sz="1600" dirty="0" smtClean="0"/>
              <a:t>. Участвует в ленте обсуждений.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b="1" dirty="0" smtClean="0"/>
              <a:t>Модератор</a:t>
            </a:r>
            <a:r>
              <a:rPr lang="ru-RU" sz="1600" dirty="0" smtClean="0"/>
              <a:t> – может редактировать размещенные материалы и снимать их с публикации при обнаружении нарушений.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b="1" dirty="0" smtClean="0"/>
              <a:t>Администратор</a:t>
            </a:r>
            <a:r>
              <a:rPr lang="ru-RU" sz="1600" dirty="0" smtClean="0"/>
              <a:t> – управляет расширениями группы, назначает права пользователям и обрабатывает заявки на вступление. Администратор группы может интегрировать её с сайтом, на котором он также обладает административными привилегиями.</a:t>
            </a:r>
          </a:p>
          <a:p>
            <a:r>
              <a:rPr lang="ru-RU" b="1" dirty="0" smtClean="0"/>
              <a:t>Сайты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b="1" dirty="0" smtClean="0"/>
              <a:t>Участник</a:t>
            </a:r>
            <a:r>
              <a:rPr lang="ru-RU" sz="1600" dirty="0" smtClean="0"/>
              <a:t> – имеет доступ только для чтения и комментирования материалов.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b="1" dirty="0" smtClean="0"/>
              <a:t>Автор</a:t>
            </a:r>
            <a:r>
              <a:rPr lang="ru-RU" sz="1600" dirty="0" smtClean="0"/>
              <a:t> – может публиковать и редактировать свои записи, публикация будет произведена только после проверки редактором или администратором сайта. Порядок публикации материалов может быть изменён администратором.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b="1" dirty="0" smtClean="0"/>
              <a:t>Редактор</a:t>
            </a:r>
            <a:r>
              <a:rPr lang="ru-RU" sz="1600" dirty="0" smtClean="0"/>
              <a:t> – имеет доступ на изменение чужих публикаций, разрешает или запрещает их размещение на сайте. Редактор не может изменять страницы, созданные администратором.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b="1" dirty="0" smtClean="0"/>
              <a:t>Администратор</a:t>
            </a:r>
            <a:r>
              <a:rPr lang="ru-RU" sz="1600" dirty="0" smtClean="0"/>
              <a:t> – имеет все вышеуказанные привилегии, а также: добавляет и назначает права пользователям, управляет функционалом </a:t>
            </a:r>
            <a:r>
              <a:rPr lang="ru-RU" sz="1600" dirty="0" smtClean="0"/>
              <a:t>сайта (</a:t>
            </a:r>
            <a:r>
              <a:rPr lang="ru-RU" sz="1600" dirty="0" smtClean="0"/>
              <a:t>активирует нужные плагины), изменяет внешний вид и представление. </a:t>
            </a:r>
          </a:p>
          <a:p>
            <a:endParaRPr lang="ru-RU" sz="1600" dirty="0"/>
          </a:p>
          <a:p>
            <a:r>
              <a:rPr lang="ru-RU" sz="1600" dirty="0" smtClean="0"/>
              <a:t>При интеграции группы и сайта права пользователям могут назначаться автоматически.</a:t>
            </a:r>
            <a:endParaRPr lang="ru-RU" sz="1600" dirty="0"/>
          </a:p>
        </p:txBody>
      </p:sp>
      <p:sp>
        <p:nvSpPr>
          <p:cNvPr id="4" name="TextBox 3"/>
          <p:cNvSpPr txBox="1"/>
          <p:nvPr>
            <p:custDataLst>
              <p:tags r:id="rId4"/>
            </p:custDataLst>
          </p:nvPr>
        </p:nvSpPr>
        <p:spPr>
          <a:xfrm>
            <a:off x="7286954" y="292006"/>
            <a:ext cx="1741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Пользователи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118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ru-RU" dirty="0" smtClean="0"/>
              <a:t>http://OBRNAN.RU - Образовательная сеть Нанайского муниципального района</a:t>
            </a:r>
            <a:endParaRPr lang="ru-RU" dirty="0"/>
          </a:p>
        </p:txBody>
      </p:sp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4499992" y="1196751"/>
            <a:ext cx="444230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Уровни доступа в группах</a:t>
            </a:r>
          </a:p>
          <a:p>
            <a:pPr marL="285750" indent="-285750" fontAlgn="base">
              <a:buFont typeface="Wingdings" pitchFamily="2" charset="2"/>
              <a:buChar char="ü"/>
            </a:pPr>
            <a:r>
              <a:rPr lang="ru-RU" sz="1600" dirty="0"/>
              <a:t> </a:t>
            </a:r>
            <a:r>
              <a:rPr lang="ru-RU" sz="1600" b="1" dirty="0"/>
              <a:t>О</a:t>
            </a:r>
            <a:r>
              <a:rPr lang="ru-RU" sz="1600" b="1" dirty="0" smtClean="0"/>
              <a:t>ткрытая группа - </a:t>
            </a:r>
            <a:r>
              <a:rPr lang="ru-RU" sz="1600" dirty="0" smtClean="0"/>
              <a:t>Любой </a:t>
            </a:r>
            <a:r>
              <a:rPr lang="ru-RU" sz="1600" dirty="0"/>
              <a:t>пользователь сайта может пригласить вас в </a:t>
            </a:r>
            <a:r>
              <a:rPr lang="ru-RU" sz="1600" dirty="0" smtClean="0"/>
              <a:t>группу. Эта </a:t>
            </a:r>
            <a:r>
              <a:rPr lang="ru-RU" sz="1600" dirty="0"/>
              <a:t>группа будет отображаться в списке групп и в результатах </a:t>
            </a:r>
            <a:r>
              <a:rPr lang="ru-RU" sz="1600" dirty="0" smtClean="0"/>
              <a:t>поиска. Содержание </a:t>
            </a:r>
            <a:r>
              <a:rPr lang="ru-RU" sz="1600" dirty="0"/>
              <a:t>группы и активность будут видны любому пользователю сайта.</a:t>
            </a:r>
          </a:p>
          <a:p>
            <a:pPr marL="285750" indent="-285750" fontAlgn="base">
              <a:buFont typeface="Wingdings" pitchFamily="2" charset="2"/>
              <a:buChar char="ü"/>
            </a:pPr>
            <a:r>
              <a:rPr lang="ru-RU" sz="1600" dirty="0"/>
              <a:t> </a:t>
            </a:r>
            <a:r>
              <a:rPr lang="ru-RU" sz="1600" b="1" dirty="0" smtClean="0"/>
              <a:t>Частная группа - </a:t>
            </a:r>
            <a:r>
              <a:rPr lang="ru-RU" sz="1600" dirty="0" smtClean="0"/>
              <a:t>Вступить </a:t>
            </a:r>
            <a:r>
              <a:rPr lang="ru-RU" sz="1600" dirty="0"/>
              <a:t>в группу могут только те пользователи, запрос на вступление которых был </a:t>
            </a:r>
            <a:r>
              <a:rPr lang="ru-RU" sz="1600" dirty="0" smtClean="0"/>
              <a:t>принят. Эта </a:t>
            </a:r>
            <a:r>
              <a:rPr lang="ru-RU" sz="1600" dirty="0"/>
              <a:t>группа будет отображаться в списке групп и в результатах </a:t>
            </a:r>
            <a:r>
              <a:rPr lang="ru-RU" sz="1600" dirty="0" smtClean="0"/>
              <a:t>поиска. Содержание </a:t>
            </a:r>
            <a:r>
              <a:rPr lang="ru-RU" sz="1600" dirty="0"/>
              <a:t>группы и активность будут видны только участникам группы.</a:t>
            </a:r>
          </a:p>
          <a:p>
            <a:pPr marL="285750" indent="-285750" fontAlgn="base">
              <a:buFont typeface="Wingdings" pitchFamily="2" charset="2"/>
              <a:buChar char="ü"/>
            </a:pPr>
            <a:r>
              <a:rPr lang="ru-RU" sz="1600" dirty="0"/>
              <a:t> </a:t>
            </a:r>
            <a:r>
              <a:rPr lang="ru-RU" sz="1600" b="1" dirty="0" smtClean="0"/>
              <a:t>Скрытая группа - </a:t>
            </a:r>
            <a:r>
              <a:rPr lang="ru-RU" sz="1600" dirty="0" smtClean="0"/>
              <a:t>Вступить </a:t>
            </a:r>
            <a:r>
              <a:rPr lang="ru-RU" sz="1600" dirty="0"/>
              <a:t>в группу могут лишь те пользователи, которых </a:t>
            </a:r>
            <a:r>
              <a:rPr lang="ru-RU" sz="1600" dirty="0" smtClean="0"/>
              <a:t>пригласили. Эта </a:t>
            </a:r>
            <a:r>
              <a:rPr lang="ru-RU" sz="1600" dirty="0"/>
              <a:t>группа не будет отображаться в списке групп и результатах </a:t>
            </a:r>
            <a:r>
              <a:rPr lang="ru-RU" sz="1600" dirty="0" smtClean="0"/>
              <a:t>поиска. Содержание </a:t>
            </a:r>
            <a:r>
              <a:rPr lang="ru-RU" sz="1600" dirty="0"/>
              <a:t>группы и активность будут видны только участникам группы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5415307" y="306665"/>
            <a:ext cx="35269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Пользовательские сообщества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>
            <p:custDataLst>
              <p:tags r:id="rId5"/>
            </p:custDataLst>
          </p:nvPr>
        </p:nvSpPr>
        <p:spPr>
          <a:xfrm>
            <a:off x="107504" y="1196751"/>
            <a:ext cx="432048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Возможные типы сообществ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/>
              <a:t>Методическое объединение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/>
              <a:t>Образовательное учреждение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/>
              <a:t>Детская добровольная организация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/>
              <a:t>Учителя – предметники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/>
              <a:t>Класс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/>
              <a:t>Кружок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/>
              <a:t>Неформальное молодежное объединение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/>
              <a:t>Родительский комитет</a:t>
            </a:r>
          </a:p>
          <a:p>
            <a:r>
              <a:rPr lang="ru-RU" sz="1600" dirty="0" smtClean="0"/>
              <a:t>И любое другое «</a:t>
            </a:r>
            <a:r>
              <a:rPr lang="ru-RU" sz="1600" dirty="0" err="1" smtClean="0"/>
              <a:t>околообразовательное</a:t>
            </a:r>
            <a:r>
              <a:rPr lang="ru-RU" sz="1600" dirty="0" smtClean="0"/>
              <a:t>» сообщество, уместное в образовательной системе.</a:t>
            </a:r>
            <a:endParaRPr lang="ru-RU" sz="1600" dirty="0"/>
          </a:p>
        </p:txBody>
      </p:sp>
      <p:pic>
        <p:nvPicPr>
          <p:cNvPr id="2050" name="Picture 2" descr="C:\Users\Admin\Desktop\группы.PNG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57" y="4365104"/>
            <a:ext cx="4156627" cy="1757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9760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ru-RU" smtClean="0"/>
              <a:t>http://OBRNAN.RU - Образовательная сеть Нанайского муниципального района</a:t>
            </a:r>
            <a:endParaRPr lang="ru-RU"/>
          </a:p>
        </p:txBody>
      </p:sp>
      <p:sp>
        <p:nvSpPr>
          <p:cNvPr id="3" name="TextBox 2"/>
          <p:cNvSpPr txBox="1"/>
          <p:nvPr>
            <p:custDataLst>
              <p:tags r:id="rId3"/>
            </p:custDataLst>
          </p:nvPr>
        </p:nvSpPr>
        <p:spPr>
          <a:xfrm>
            <a:off x="6608504" y="260648"/>
            <a:ext cx="23186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Управление сайтом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>
            <p:custDataLst>
              <p:tags r:id="rId4"/>
            </p:custDataLst>
          </p:nvPr>
        </p:nvSpPr>
        <p:spPr>
          <a:xfrm>
            <a:off x="107503" y="1124742"/>
            <a:ext cx="884797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Требования к сайтам.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/>
              <a:t>Сайты должны </a:t>
            </a:r>
            <a:r>
              <a:rPr lang="ru-RU" sz="1600" dirty="0" smtClean="0"/>
              <a:t>обновляться не реже раза в месяц, </a:t>
            </a:r>
            <a:r>
              <a:rPr lang="ru-RU" sz="1600" dirty="0"/>
              <a:t>основная функция школьного сайта – публикация результатов образовательной деятельности. Нет публикаций – соответственно под сомнением </a:t>
            </a:r>
            <a:r>
              <a:rPr lang="ru-RU" sz="1600" dirty="0" smtClean="0"/>
              <a:t>результаты (министерство </a:t>
            </a:r>
            <a:r>
              <a:rPr lang="ru-RU" sz="1600" dirty="0" smtClean="0"/>
              <a:t>производит регулярный мониторинг</a:t>
            </a:r>
            <a:r>
              <a:rPr lang="ru-RU" sz="1600" dirty="0" smtClean="0"/>
              <a:t>)</a:t>
            </a:r>
            <a:endParaRPr lang="ru-RU" sz="16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/>
              <a:t>На сайте не должна размещаться сторонняя реклама, кроме рекламы спонсоров </a:t>
            </a:r>
            <a:r>
              <a:rPr lang="ru-RU" sz="1600" dirty="0" smtClean="0"/>
              <a:t>учреждения </a:t>
            </a:r>
            <a:r>
              <a:rPr lang="ru-RU" sz="1600" dirty="0" smtClean="0"/>
              <a:t>и публичных образовательных ресурсов</a:t>
            </a:r>
          </a:p>
        </p:txBody>
      </p:sp>
      <p:pic>
        <p:nvPicPr>
          <p:cNvPr id="1026" name="Picture 2" descr="C:\Users\Admin\Desktop\213232121.PN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101" y="2765125"/>
            <a:ext cx="1476375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>
            <p:custDataLst>
              <p:tags r:id="rId6"/>
            </p:custDataLst>
          </p:nvPr>
        </p:nvSpPr>
        <p:spPr>
          <a:xfrm>
            <a:off x="206292" y="2765124"/>
            <a:ext cx="727280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1600" b="1" dirty="0"/>
              <a:t>Создание сайта.  Первоначальные </a:t>
            </a:r>
            <a:r>
              <a:rPr lang="ru-RU" sz="1600" b="1" dirty="0" smtClean="0"/>
              <a:t>настройки.</a:t>
            </a:r>
            <a:endParaRPr lang="ru-RU" sz="1600" b="1" dirty="0"/>
          </a:p>
          <a:p>
            <a:pPr fontAlgn="base"/>
            <a:r>
              <a:rPr lang="ru-RU" sz="1600" dirty="0" smtClean="0"/>
              <a:t>Для входа в панель управления сайтом необходимо нажать «консоль» в </a:t>
            </a:r>
            <a:r>
              <a:rPr lang="ru-RU" sz="1600" dirty="0" smtClean="0"/>
              <a:t>верхнем (</a:t>
            </a:r>
            <a:r>
              <a:rPr lang="ru-RU" sz="1600" dirty="0" smtClean="0"/>
              <a:t>чёрном) меню. Для входа Вы должны быть авторизированы.</a:t>
            </a:r>
            <a:endParaRPr lang="ru-RU" sz="1600" dirty="0"/>
          </a:p>
          <a:p>
            <a:pPr fontAlgn="base"/>
            <a:r>
              <a:rPr lang="ru-RU" sz="1600" dirty="0"/>
              <a:t>Основные настройки будут  выставлены при создании сайта, но со временем Вам, возможно, потребуется внести свои изменения. Сделать это можно в разделе «Параметры» панели </a:t>
            </a:r>
            <a:r>
              <a:rPr lang="ru-RU" sz="1600" dirty="0" smtClean="0"/>
              <a:t>управления. В зависимости от активированных Вами </a:t>
            </a:r>
            <a:r>
              <a:rPr lang="ru-RU" sz="1600" b="1" dirty="0" smtClean="0"/>
              <a:t>плагинов</a:t>
            </a:r>
            <a:r>
              <a:rPr lang="ru-RU" sz="1600" dirty="0" smtClean="0"/>
              <a:t> это меню будет содержать разные элементы, информация о дополнительно реализованном функционале будет публиковаться на головном сайте образовательной сети.</a:t>
            </a:r>
          </a:p>
          <a:p>
            <a:pPr fontAlgn="base"/>
            <a:r>
              <a:rPr lang="ru-RU" sz="1600" dirty="0" smtClean="0"/>
              <a:t>В этом разделе настраиваются права доступа к сайту и обсуждениям, форматы загружаемых файлов и уровни конфиденциальности материалов.</a:t>
            </a:r>
          </a:p>
        </p:txBody>
      </p:sp>
      <p:sp>
        <p:nvSpPr>
          <p:cNvPr id="6" name="TextBox 5"/>
          <p:cNvSpPr txBox="1"/>
          <p:nvPr>
            <p:custDataLst>
              <p:tags r:id="rId7"/>
            </p:custDataLst>
          </p:nvPr>
        </p:nvSpPr>
        <p:spPr>
          <a:xfrm>
            <a:off x="107502" y="5723779"/>
            <a:ext cx="88196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1600" dirty="0" smtClean="0"/>
              <a:t>Рекомендуемая </a:t>
            </a:r>
            <a:r>
              <a:rPr lang="ru-RU" sz="1600" dirty="0"/>
              <a:t>конфигурация постоянных ссылок</a:t>
            </a:r>
            <a:r>
              <a:rPr lang="ru-RU" sz="1600" dirty="0" smtClean="0"/>
              <a:t>: «</a:t>
            </a:r>
            <a:r>
              <a:rPr lang="en-US" sz="1600" dirty="0"/>
              <a:t>/%postname%.html</a:t>
            </a:r>
            <a:r>
              <a:rPr lang="ru-RU" sz="1600" dirty="0"/>
              <a:t>» (без кавычек</a:t>
            </a:r>
            <a:r>
              <a:rPr lang="ru-RU" sz="1600" dirty="0" smtClean="0"/>
              <a:t>).</a:t>
            </a:r>
            <a:endParaRPr lang="ru-RU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869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ru-RU" smtClean="0"/>
              <a:t>http://OBRNAN.RU - Образовательная сеть Нанайского муниципального района</a:t>
            </a:r>
            <a:endParaRPr lang="ru-RU"/>
          </a:p>
        </p:txBody>
      </p:sp>
      <p:sp>
        <p:nvSpPr>
          <p:cNvPr id="3" name="TextBox 2"/>
          <p:cNvSpPr txBox="1"/>
          <p:nvPr>
            <p:custDataLst>
              <p:tags r:id="rId3"/>
            </p:custDataLst>
          </p:nvPr>
        </p:nvSpPr>
        <p:spPr>
          <a:xfrm>
            <a:off x="6608504" y="260648"/>
            <a:ext cx="23186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Управление сайтом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107503" y="1124744"/>
            <a:ext cx="744011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1600" b="1" dirty="0" smtClean="0"/>
              <a:t>Добавление </a:t>
            </a:r>
            <a:r>
              <a:rPr lang="ru-RU" sz="1600" b="1" dirty="0"/>
              <a:t>и редактирование материалов</a:t>
            </a:r>
            <a:r>
              <a:rPr lang="ru-RU" sz="1600" b="1" dirty="0" smtClean="0"/>
              <a:t>.</a:t>
            </a:r>
          </a:p>
          <a:p>
            <a:pPr fontAlgn="base"/>
            <a:r>
              <a:rPr lang="ru-RU" sz="1600" dirty="0" smtClean="0"/>
              <a:t>Все материалы сайта разделяются на два основных типа – статичные (страницы) и динамичные (записи). Статичных материалов, как правило, немного (5-10 на сайт), с помощью страниц публикуются такие данные, как контакты, информация о лицензии и аккредитации, история учреждения, публичный отчёт и т.п. </a:t>
            </a:r>
          </a:p>
          <a:p>
            <a:pPr fontAlgn="base"/>
            <a:r>
              <a:rPr lang="ru-RU" sz="1600" dirty="0" smtClean="0"/>
              <a:t>Все остальные материалы, носящие периодически обновляемый характер необходимо публиковать с помощью </a:t>
            </a:r>
            <a:r>
              <a:rPr lang="ru-RU" sz="1600" b="1" dirty="0" smtClean="0"/>
              <a:t> записей</a:t>
            </a:r>
            <a:r>
              <a:rPr lang="ru-RU" sz="1600" dirty="0" smtClean="0"/>
              <a:t>. Это облегчит навигацию конечному пользователю.  Записи группируются по </a:t>
            </a:r>
            <a:r>
              <a:rPr lang="ru-RU" sz="1600" b="1" dirty="0" smtClean="0"/>
              <a:t>рубрикам</a:t>
            </a:r>
            <a:r>
              <a:rPr lang="ru-RU" sz="1600" dirty="0" smtClean="0"/>
              <a:t>. </a:t>
            </a:r>
            <a:endParaRPr lang="ru-RU" sz="1600" dirty="0"/>
          </a:p>
          <a:p>
            <a:pPr fontAlgn="base"/>
            <a:r>
              <a:rPr lang="ru-RU" sz="1600" dirty="0" smtClean="0"/>
              <a:t>Типичные названия рубрик: новости, мероприятия, события, классный час, ЭОР, </a:t>
            </a:r>
            <a:r>
              <a:rPr lang="ru-RU" sz="1600" dirty="0" err="1" smtClean="0"/>
              <a:t>медиатека</a:t>
            </a:r>
            <a:r>
              <a:rPr lang="ru-RU" sz="1600" dirty="0" smtClean="0"/>
              <a:t> и т.п. </a:t>
            </a:r>
          </a:p>
          <a:p>
            <a:pPr fontAlgn="base"/>
            <a:r>
              <a:rPr lang="ru-RU" sz="1600" dirty="0" smtClean="0"/>
              <a:t>К статичным материалам относятся и загружаемые файлы, их можно использовать в любой записи/странице и отслеживать статус в меню «</a:t>
            </a:r>
            <a:r>
              <a:rPr lang="ru-RU" sz="1600" dirty="0" err="1" smtClean="0"/>
              <a:t>Медиафайлы</a:t>
            </a:r>
            <a:r>
              <a:rPr lang="ru-RU" sz="1600" dirty="0" smtClean="0"/>
              <a:t>» </a:t>
            </a:r>
            <a:r>
              <a:rPr lang="ru-RU" sz="1600" dirty="0" smtClean="0">
                <a:sym typeface="Wingdings" pitchFamily="2" charset="2"/>
              </a:rPr>
              <a:t> «Библиотека». При удалении статьи прикрепленные файлы не удаляются.</a:t>
            </a:r>
          </a:p>
          <a:p>
            <a:pPr fontAlgn="base"/>
            <a:endParaRPr lang="ru-RU" sz="1600" dirty="0"/>
          </a:p>
          <a:p>
            <a:pPr fontAlgn="base"/>
            <a:r>
              <a:rPr lang="ru-RU" sz="1600" b="1" dirty="0" smtClean="0"/>
              <a:t>Главная страница</a:t>
            </a:r>
          </a:p>
          <a:p>
            <a:pPr fontAlgn="base"/>
            <a:r>
              <a:rPr lang="ru-RU" sz="1600" dirty="0" smtClean="0"/>
              <a:t>По умолчанию на главной странице сайта отображаются последние </a:t>
            </a:r>
            <a:r>
              <a:rPr lang="ru-RU" sz="1600" b="1" dirty="0" smtClean="0"/>
              <a:t>записи</a:t>
            </a:r>
            <a:r>
              <a:rPr lang="ru-RU" sz="1600" dirty="0" smtClean="0"/>
              <a:t> из всех рубрик, это позволяет оперативно следить за обновлениями на сайте. Рекомендуется оставить эти настройки без изменений. Администраторы, которые достаточно хорошо разобрались в системе, могут изменить представление главной страницы в блоке «Параметры» </a:t>
            </a:r>
            <a:r>
              <a:rPr lang="en-US" sz="1600" dirty="0" smtClean="0">
                <a:sym typeface="Wingdings" pitchFamily="2" charset="2"/>
              </a:rPr>
              <a:t></a:t>
            </a:r>
            <a:r>
              <a:rPr lang="ru-RU" sz="1600" dirty="0">
                <a:sym typeface="Wingdings" pitchFamily="2" charset="2"/>
              </a:rPr>
              <a:t> </a:t>
            </a:r>
            <a:r>
              <a:rPr lang="ru-RU" sz="1600" dirty="0" smtClean="0">
                <a:sym typeface="Wingdings" pitchFamily="2" charset="2"/>
              </a:rPr>
              <a:t>«Чтение». </a:t>
            </a:r>
            <a:endParaRPr lang="ru-RU" sz="1600" dirty="0" smtClean="0"/>
          </a:p>
        </p:txBody>
      </p:sp>
      <p:pic>
        <p:nvPicPr>
          <p:cNvPr id="6" name="Picture 2" descr="C:\Users\Krioteh\Desktop\123213.PN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615" y="1145093"/>
            <a:ext cx="1379537" cy="315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5184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1187624" y="6298572"/>
            <a:ext cx="2895600" cy="365125"/>
          </a:xfrm>
        </p:spPr>
        <p:txBody>
          <a:bodyPr/>
          <a:lstStyle/>
          <a:p>
            <a:r>
              <a:rPr lang="ru-RU" dirty="0" smtClean="0"/>
              <a:t>http://OBRNAN.RU - Образовательная сеть Нанайского муниципального района</a:t>
            </a:r>
            <a:endParaRPr lang="ru-RU" dirty="0"/>
          </a:p>
        </p:txBody>
      </p:sp>
      <p:sp>
        <p:nvSpPr>
          <p:cNvPr id="3" name="TextBox 2"/>
          <p:cNvSpPr txBox="1"/>
          <p:nvPr>
            <p:custDataLst>
              <p:tags r:id="rId3"/>
            </p:custDataLst>
          </p:nvPr>
        </p:nvSpPr>
        <p:spPr>
          <a:xfrm>
            <a:off x="6608504" y="260648"/>
            <a:ext cx="23186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Управление сайтом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107503" y="1124744"/>
            <a:ext cx="88916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1600" b="1" dirty="0" smtClean="0"/>
              <a:t>Правила публикации изображений</a:t>
            </a:r>
            <a:r>
              <a:rPr lang="ru-RU" sz="1600" b="1" dirty="0"/>
              <a:t>.</a:t>
            </a:r>
          </a:p>
          <a:p>
            <a:pPr fontAlgn="base"/>
            <a:r>
              <a:rPr lang="ru-RU" sz="1600" dirty="0" smtClean="0"/>
              <a:t>Часто для улучшения визуального представления в статье используются различные изображения. Поскольку у пользователей сети разные компьютеры (кто-то вообще просматривает с мобильного), для размещения изображений также существуют правила:</a:t>
            </a:r>
          </a:p>
        </p:txBody>
      </p:sp>
      <p:pic>
        <p:nvPicPr>
          <p:cNvPr id="2050" name="Picture 2" descr="C:\Users\Krioteh\Desktop\132123121321.PN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132856"/>
            <a:ext cx="3923103" cy="4563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>
            <p:custDataLst>
              <p:tags r:id="rId6"/>
            </p:custDataLst>
          </p:nvPr>
        </p:nvSpPr>
        <p:spPr>
          <a:xfrm>
            <a:off x="107502" y="2201962"/>
            <a:ext cx="48245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/>
              <a:t>Заполняйте поле «Текст» и «Заголовок» это позволит  пользователям, у которых отключен показ изображений понять, что на картинке;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/>
              <a:t>Не используйте полный размер без крайней необходимости. В большинстве случаев достаточно выбрать размер «миниатюра» или «средний». По умолчанию щелчок по миниатюре отображает полную версию. Не у всех есть </a:t>
            </a:r>
            <a:r>
              <a:rPr lang="ru-RU" sz="1600" dirty="0" err="1" smtClean="0"/>
              <a:t>безлимитный</a:t>
            </a:r>
            <a:r>
              <a:rPr lang="ru-RU" sz="1600" dirty="0" smtClean="0"/>
              <a:t> интернет, экономьте деньги пользователей и ресурсы сервера;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/>
              <a:t>Если при вставке изображения выбрать ссылку «Использовать как миниатюру» на сайте сети краткое содержание статьи будет отображено вместе с ним.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996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1187624" y="6298572"/>
            <a:ext cx="2895600" cy="365125"/>
          </a:xfrm>
        </p:spPr>
        <p:txBody>
          <a:bodyPr/>
          <a:lstStyle/>
          <a:p>
            <a:r>
              <a:rPr lang="ru-RU" dirty="0" smtClean="0"/>
              <a:t>http://OBRNAN.RU - Образовательная сеть Нанайского муниципального района</a:t>
            </a:r>
            <a:endParaRPr lang="ru-RU" dirty="0"/>
          </a:p>
        </p:txBody>
      </p:sp>
      <p:sp>
        <p:nvSpPr>
          <p:cNvPr id="3" name="TextBox 2"/>
          <p:cNvSpPr txBox="1"/>
          <p:nvPr>
            <p:custDataLst>
              <p:tags r:id="rId3"/>
            </p:custDataLst>
          </p:nvPr>
        </p:nvSpPr>
        <p:spPr>
          <a:xfrm>
            <a:off x="6608504" y="260648"/>
            <a:ext cx="23186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Управление сайтом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107502" y="1124744"/>
            <a:ext cx="88196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1600" b="1" dirty="0" smtClean="0"/>
              <a:t>Расширение функциональности сайта.</a:t>
            </a:r>
            <a:endParaRPr lang="ru-RU" sz="1600" b="1" dirty="0"/>
          </a:p>
          <a:p>
            <a:pPr fontAlgn="base"/>
            <a:r>
              <a:rPr lang="ru-RU" sz="1600" dirty="0" smtClean="0"/>
              <a:t>Если Вам требуется дополнительный функционал – загляните в меню «Плагины» в консоли администрирования. Для активации нужной функции достаточно нажать на нужном плагине ссылку «активировать».</a:t>
            </a:r>
          </a:p>
        </p:txBody>
      </p:sp>
      <p:sp>
        <p:nvSpPr>
          <p:cNvPr id="4" name="TextBox 3"/>
          <p:cNvSpPr txBox="1"/>
          <p:nvPr>
            <p:custDataLst>
              <p:tags r:id="rId5"/>
            </p:custDataLst>
          </p:nvPr>
        </p:nvSpPr>
        <p:spPr>
          <a:xfrm>
            <a:off x="91305" y="2201962"/>
            <a:ext cx="48245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Информация о доступных плагинах публикуется на головном сайте в рубриках «</a:t>
            </a:r>
            <a:r>
              <a:rPr lang="ru-RU" sz="1600" b="1" dirty="0" smtClean="0"/>
              <a:t>Расширение функционала</a:t>
            </a:r>
            <a:r>
              <a:rPr lang="ru-RU" sz="1600" dirty="0" smtClean="0"/>
              <a:t>» и «</a:t>
            </a:r>
            <a:r>
              <a:rPr lang="ru-RU" sz="1600" b="1" dirty="0" smtClean="0"/>
              <a:t>Плагины</a:t>
            </a:r>
            <a:r>
              <a:rPr lang="ru-RU" sz="1600" dirty="0" smtClean="0"/>
              <a:t>». Не включайте плагины, назначение которых Вам неизвестно, некоторые из них могут находиться на стадии тестирования и при активации могут повлечь за собой сбои в работе сайта. </a:t>
            </a:r>
          </a:p>
          <a:p>
            <a:r>
              <a:rPr lang="ru-RU" sz="1600" dirty="0" smtClean="0"/>
              <a:t>Сейчас ведётся работа над локализацией плагина </a:t>
            </a:r>
            <a:r>
              <a:rPr lang="en-US" sz="1600" dirty="0" err="1" smtClean="0"/>
              <a:t>bbpress</a:t>
            </a:r>
            <a:r>
              <a:rPr lang="ru-RU" sz="1600" dirty="0" smtClean="0"/>
              <a:t> – это компонент форума для сайта. Пока он доступен только на английском языке, но это вопрос времени.</a:t>
            </a:r>
          </a:p>
          <a:p>
            <a:r>
              <a:rPr lang="ru-RU" sz="1600" dirty="0" smtClean="0"/>
              <a:t>Инструкция по первичной настройке форума будет опубликована как только завершится перевод.</a:t>
            </a:r>
          </a:p>
          <a:p>
            <a:endParaRPr lang="ru-RU" sz="1600" dirty="0" smtClean="0"/>
          </a:p>
        </p:txBody>
      </p:sp>
      <p:pic>
        <p:nvPicPr>
          <p:cNvPr id="3074" name="Picture 2" descr="C:\Users\Krioteh\Desktop\45843.PNG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053829"/>
            <a:ext cx="4009347" cy="4626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0634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ru-RU" smtClean="0"/>
              <a:t>http://OBRNAN.RU - Образовательная сеть Нанайского муниципального района</a:t>
            </a:r>
            <a:endParaRPr lang="ru-RU"/>
          </a:p>
        </p:txBody>
      </p:sp>
      <p:sp>
        <p:nvSpPr>
          <p:cNvPr id="3" name="TextBox 2"/>
          <p:cNvSpPr txBox="1"/>
          <p:nvPr>
            <p:custDataLst>
              <p:tags r:id="rId3"/>
            </p:custDataLst>
          </p:nvPr>
        </p:nvSpPr>
        <p:spPr>
          <a:xfrm>
            <a:off x="3708142" y="260648"/>
            <a:ext cx="5305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Управление сайтами. Визуальное оформление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>
            <p:custDataLst>
              <p:tags r:id="rId4"/>
            </p:custDataLst>
          </p:nvPr>
        </p:nvSpPr>
        <p:spPr>
          <a:xfrm>
            <a:off x="1763688" y="1124742"/>
            <a:ext cx="71917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dirty="0" smtClean="0"/>
              <a:t>Внешний вид сайта можно настраивать согласно своим предпочтениям. Если Вас не устраивают готовые варианты, вы можете выбрать настраиваемую тему </a:t>
            </a:r>
            <a:r>
              <a:rPr lang="en-US" sz="1600" b="1" dirty="0" smtClean="0"/>
              <a:t>Constructor</a:t>
            </a:r>
            <a:r>
              <a:rPr lang="ru-RU" sz="1600" b="1" dirty="0" smtClean="0"/>
              <a:t> </a:t>
            </a:r>
            <a:r>
              <a:rPr lang="ru-RU" sz="1600" dirty="0" smtClean="0"/>
              <a:t>в меню «Темы». Меню «Внешний вид» примет вид как на изображении слева.</a:t>
            </a:r>
          </a:p>
          <a:p>
            <a:pPr fontAlgn="base"/>
            <a:r>
              <a:rPr lang="en-US" sz="1600" dirty="0" smtClean="0">
                <a:sym typeface="Wingdings" pitchFamily="2" charset="2"/>
              </a:rPr>
              <a:t> </a:t>
            </a:r>
            <a:r>
              <a:rPr lang="ru-RU" sz="1600" dirty="0" smtClean="0">
                <a:sym typeface="Wingdings" pitchFamily="2" charset="2"/>
              </a:rPr>
              <a:t>Для изменения темы выберите пункт «Настройки».</a:t>
            </a:r>
            <a:endParaRPr lang="ru-RU" sz="1600" dirty="0"/>
          </a:p>
        </p:txBody>
      </p:sp>
      <p:pic>
        <p:nvPicPr>
          <p:cNvPr id="2050" name="Picture 2" descr="C:\Users\Admin\Desktop\еруьу.PN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484" y="1164996"/>
            <a:ext cx="1533525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dmin\Desktop\аываЫВА.PNG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65" y="3717032"/>
            <a:ext cx="5696349" cy="259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>
            <p:custDataLst>
              <p:tags r:id="rId7"/>
            </p:custDataLst>
          </p:nvPr>
        </p:nvSpPr>
        <p:spPr>
          <a:xfrm>
            <a:off x="6084169" y="3717032"/>
            <a:ext cx="28713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Изначально заголовок может быть очень крупным и </a:t>
            </a:r>
            <a:r>
              <a:rPr lang="ru-RU" sz="1600" dirty="0"/>
              <a:t>может не поместиться </a:t>
            </a:r>
            <a:r>
              <a:rPr lang="ru-RU" sz="1600" dirty="0" smtClean="0"/>
              <a:t>в верхней части сайта.</a:t>
            </a:r>
            <a:endParaRPr lang="en-US" sz="1600" dirty="0" smtClean="0"/>
          </a:p>
          <a:p>
            <a:r>
              <a:rPr lang="ru-RU" sz="1600" dirty="0" smtClean="0"/>
              <a:t>Для изменения размеров заголовка необходимо выбрать раздел «Шрифты»</a:t>
            </a:r>
            <a:r>
              <a:rPr lang="en-US" sz="1600" dirty="0" smtClean="0"/>
              <a:t> </a:t>
            </a:r>
            <a:r>
              <a:rPr lang="ru-RU" sz="1600" dirty="0" smtClean="0"/>
              <a:t>в настройках темы.</a:t>
            </a:r>
            <a:endParaRPr lang="ru-RU" sz="1600" dirty="0"/>
          </a:p>
        </p:txBody>
      </p:sp>
      <p:sp>
        <p:nvSpPr>
          <p:cNvPr id="7" name="TextBox 6"/>
          <p:cNvSpPr txBox="1"/>
          <p:nvPr>
            <p:custDataLst>
              <p:tags r:id="rId8"/>
            </p:custDataLst>
          </p:nvPr>
        </p:nvSpPr>
        <p:spPr>
          <a:xfrm>
            <a:off x="313484" y="2564904"/>
            <a:ext cx="85069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 настройках можно выбрать готовый вариант, либо подогнать всё под свой вкус, </a:t>
            </a:r>
            <a:r>
              <a:rPr lang="ru-RU" sz="1600" dirty="0" smtClean="0"/>
              <a:t>макет (</a:t>
            </a:r>
            <a:r>
              <a:rPr lang="ru-RU" sz="1600" dirty="0" smtClean="0"/>
              <a:t>количество и расположение областей - </a:t>
            </a:r>
            <a:r>
              <a:rPr lang="ru-RU" sz="1600" dirty="0" err="1" smtClean="0"/>
              <a:t>сайдбаров</a:t>
            </a:r>
            <a:r>
              <a:rPr lang="ru-RU" sz="1600" dirty="0" smtClean="0"/>
              <a:t>) цвета </a:t>
            </a:r>
            <a:r>
              <a:rPr lang="ru-RU" sz="1600" dirty="0" smtClean="0"/>
              <a:t>фона и ссылок, изображение в заголовке и графические элементы фона.</a:t>
            </a:r>
            <a:endParaRPr lang="ru-RU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324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GLGSx2GR6uZd6c0BFITKn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b15DmUPhuUO6YgnuMjNb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A9yYmE5XUsOwHg2dwW7sM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dYiuxPLQ0dFLw5zSw8cOq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bMmGPKWDniJYGtqWZvpt5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htTrJrwkbj59JKapNNq4Kx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xPWTitHrqrkmLEnBJu6H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7FR5WKjXFyKFRnaBhZLvF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A9yYmE5XUsOwHg2dwW7sM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1yp6sA9GoW4fHn2vx1JrK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90qXBpypFSGLCa43j0UG4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Tc5CAXkeHRRb4FAP7iKQR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y58YBr59zeKRIARxWVNkN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RlFUy4tOncFOxsbmdXJNw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a1blGyzsA47kerkwz9D7K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0ga3M1qUYPLbbEJdnUeVC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HddJ1HnAaoU01UaDMy1F6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z3gGNmLJSPxpzXP2ZJwnF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gaCO2J7GTWupDaskU1Pqv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sCkdNJyi8JCcM54Yj2BcW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fi7plV7omCniw54mmoimb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VajFzEPvxfQbH0uOVn8AO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MqnngVHNOj8SHaU8aTtDb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n7YJeecV6Lm6s0vojobk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mBo3uv6d3lManShcoTNKq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3PjkUNde7azq4LYcrcGAg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mQlyFk8PdothWMvbCp6jv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5wM1QXvzQqVQyyKaAj0O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BXOvdbsA4QggKMxSWgJyk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uedqsgBnArytVPdkKj6fm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zhOXCImK4GhssAhNJbYGf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NL9vKLVlyvq9Wh3MfMfxp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IhRIEBvpr5MpEWCuET0Qm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bsmD2WAVhFPKyx6U3LeF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l6yMDfnSnThEH0ZRcRXD7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G3Vlaex5FpsR5ol1yzPvN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zTo5nJPfCHCZMjHHMmncZ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iGrIz2cFQJoAu2W5ROfqN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e5B2jQMs8B69BHDF9N2WR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BcOFLGvzWzCwsm6xIlSnA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tkqesbEsnQTkupdE56XyF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Oe8hQbMTfSA72zpaAnTRQ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x4fgyC4G4uiOIuexejUub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D8SHk4gLp27XNmZbD2oGM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1FGIpySEEalLr7oRiZqi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B8Q1xBp9tyNLRbrAXyen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PNiuosbjnHsmAWEMdPgYK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6Uf8FKg05SB3Lkyw88dP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loheNOJIXoH1HofgNr2mC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KxakeGG8LVIgyQQqXshmV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lKD9hSlLMJeLEK4sA22P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B2USMMKogtkKYV2w0PYM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jqPppmuA5gExbqH4pOM0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2Mc6muSej5AzqcjRsZgcD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76zDLvCe2CDko2djZ0IR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WB0uKxlNJWl4F5wIImB5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V5NhE8ZgtM2yaXDhL5Se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Zkn8NhilfQvYFUGtSdOts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27Uz4rBwcO5f5tTwlIY8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2bhJAhcFqpeqifddcRKJD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TqOdzmR6vk2Q4JhlQkkxn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1FaEj7v6oNykiRUmHPOkU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Ld0cQHkIokTK9EYFgU6H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osbuWR0qo6kep93V3JAo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iJqpruCuJ2K7gIsObE6Yo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03sKjMM4KwX99r3wqvNUn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thSkseyWhYQQJmXGaQHEi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a7y1LEdAau4IAaSYjyvNf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jjHGyJkXcIYf6LLqsTIGO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L0MNOcw98uZcOfk46tfci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Jk36cS6C5yaXxGULV8q3z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gUWw6nNerB3pgrJHZE2wp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1QHDaky6LeNf48aGLIOQ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Tld5y8H4MASKgHRAV33y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U8qs1e9M024PT6OtdsGkP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C0nAxiSkIzjsWzcHjjXZ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bef4Shvm9NJ5wp5qHRTGk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vq9egv9mmQARP8ltqAOlp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IR3NCSC65xqHIOUD10dN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uFAX5eqjRY5ZHhbtSgJgK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q8pwyMzO8C6PnodFNoFM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BJ7Csx7X398resyyFEJ2P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TSUNfdskBYmYwFpVk2Hby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GW9L6fI12DC9QfIFhTuIy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ReLnyky4FmCfkFYL8c0ky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4fWS9KkHlDTWbXDu6cBzV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lmPacFKNHQnwSUOe6YGli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fT3K1MNh6YelTz2ZxEXyW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zE5IFS6DSAqm7W6rDXZpJ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iw0fb6q2oJ2cjoEi7Vbs5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Vws6S610yxjamzIqGZdQc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UCHNkQ4dgiEBuN5ek0oa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T825AGfbfesecxtajH9uj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SIYdCALSQNwP1tFHJ9P2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cnhfB31jeGbQgj7n3Eqm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RonhOFY3EGrTtYjbAmvHU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HnvZvBX0Eh1OwAWnYHRxz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DadlAm5aCEFxFUJBypld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PsNwqGGIvR4RJlM91BVu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9YU1Dm8rblOJlKx3VouT8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OYExwLl22GzM2icITf25o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RNQd7Paj3YOOXUmsUKzFf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yOetn4cSDy8QnlqD3XIWP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ieCuN8t9hbIjf2YDr57bk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maXMLnrSWpe7caTzKSE1Ey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F7x11hGCWjIVv0RTh4pu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81mcCaVQxKrznm0hwT5CH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35oEqvCPDi2yuWL6bsF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BjwYLyO2MQZIZuVDCg6ju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DtsmWvXd2BIIsMRFEWOMR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2QvrQtybzUUwG3wpCj5yN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Zh29LXC9vIdbqCRuFuEQ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xbZXTlq2SFnsOGLLoU96g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NV5O9fkvHjEEQdpGIBzpp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jvCTx7DAUXmbt64WNmP0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wMLD4YL2gCoACzcfHdR6o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FQ7j99no4JOopBMqxwvn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NqbZrXCDOQnmgmUB3O7N8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hFKjCLOcApbpYP8T2FORH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MStuKxFC8UvQv6TLm0d32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pdAm7OachwZxSRP71hxXg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T8k10hiOEDHMtfToqQrWD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QXd1WeYWv4J8ks15OTTsS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OI5SZ6g6usvdv9PAchFuA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Q6ozdDQHwkDUhmOYl4QH7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3lVrmk2y2a5u77Dm0k5Oy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upaEhQyPCbdd33DMhwEXi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ONfHkY3vBj4EQwhH3c0cy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sUBXaiQCCiNbdW0CIYeUW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gU3AIe3z9B61AnpAvzM6A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8pc7vzssW5UUwkDKgOr19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EphaZXmDATYd1peg9g7Xf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xPWTitHrqrkmLEnBJu6H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7FR5WKjXFyKFRnaBhZLvF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A9yYmE5XUsOwHg2dwW7sM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C6N0q8d6W8mF5HwXnESID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J30Z1BYFxZKekv7RexJ3r3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xPWTitHrqrkmLEnBJu6H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7FR5WKjXFyKFRnaBhZLvF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</TotalTime>
  <Words>1738</Words>
  <Application>Microsoft Office PowerPoint</Application>
  <PresentationFormat>Экран (4:3)</PresentationFormat>
  <Paragraphs>132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Krioteh</cp:lastModifiedBy>
  <cp:revision>56</cp:revision>
  <dcterms:created xsi:type="dcterms:W3CDTF">2011-10-28T00:42:22Z</dcterms:created>
  <dcterms:modified xsi:type="dcterms:W3CDTF">2011-10-31T12:07:36Z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  <property fmtid="{D5CDD505-2E9C-101B-9397-08002B2CF9AE}" pid="3" name="Google.Documents.DocumentId">
    <vt:lpwstr>1AgUbL9JQ7V10zvxM04ac6VHIs7vUPr1YVGgdmTH8jTE</vt:lpwstr>
  </property>
  <property fmtid="{D5CDD505-2E9C-101B-9397-08002B2CF9AE}" pid="4" name="Google.Documents.RevisionId">
    <vt:lpwstr>13109175348972786972</vt:lpwstr>
  </property>
  <property fmtid="{D5CDD505-2E9C-101B-9397-08002B2CF9AE}" pid="5" name="Google.Documents.PreviousRevisionId">
    <vt:lpwstr>10723241702322772120</vt:lpwstr>
  </property>
  <property fmtid="{D5CDD505-2E9C-101B-9397-08002B2CF9AE}" pid="6" name="Google.Documents.PluginVersion">
    <vt:lpwstr>2.0.2424.7283</vt:lpwstr>
  </property>
  <property fmtid="{D5CDD505-2E9C-101B-9397-08002B2CF9AE}" pid="7" name="Google.Documents.MergeIncapabilityFlags">
    <vt:i4>0</vt:i4>
  </property>
</Properties>
</file>